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9"/>
  </p:handoutMasterIdLst>
  <p:sldIdLst>
    <p:sldId id="436" r:id="rId3"/>
    <p:sldId id="437" r:id="rId5"/>
    <p:sldId id="438" r:id="rId6"/>
    <p:sldId id="453" r:id="rId7"/>
    <p:sldId id="454" r:id="rId8"/>
    <p:sldId id="439" r:id="rId9"/>
    <p:sldId id="441" r:id="rId10"/>
    <p:sldId id="455" r:id="rId11"/>
    <p:sldId id="440" r:id="rId12"/>
    <p:sldId id="456" r:id="rId13"/>
    <p:sldId id="470" r:id="rId14"/>
    <p:sldId id="471" r:id="rId15"/>
    <p:sldId id="472" r:id="rId16"/>
    <p:sldId id="473" r:id="rId17"/>
    <p:sldId id="474" r:id="rId18"/>
    <p:sldId id="442" r:id="rId19"/>
    <p:sldId id="443" r:id="rId20"/>
    <p:sldId id="444" r:id="rId21"/>
    <p:sldId id="445" r:id="rId22"/>
    <p:sldId id="446" r:id="rId23"/>
    <p:sldId id="447" r:id="rId24"/>
    <p:sldId id="448" r:id="rId25"/>
    <p:sldId id="449" r:id="rId26"/>
    <p:sldId id="450" r:id="rId27"/>
    <p:sldId id="452" r:id="rId28"/>
  </p:sldIdLst>
  <p:sldSz cx="12192000" cy="6858000"/>
  <p:notesSz cx="6858000" cy="9144000"/>
  <p:embeddedFontLst>
    <p:embeddedFont>
      <p:font typeface="汉仪大黑简" panose="02010600000101010101" charset="-122"/>
      <p:regular r:id="rId33"/>
    </p:embeddedFont>
    <p:embeddedFont>
      <p:font typeface="汉仪君黑-55W" panose="00020600040101010101" charset="-122"/>
      <p:regular r:id="rId34"/>
    </p:embeddedFont>
    <p:embeddedFont>
      <p:font typeface="微软雅黑" panose="020B0503020204020204" charset="-122"/>
      <p:regular r:id="rId35"/>
    </p:embeddedFont>
    <p:embeddedFont>
      <p:font typeface="Calibri" panose="020F0502020204030204" charset="0"/>
      <p:regular r:id="rId36"/>
      <p:bold r:id="rId37"/>
      <p:italic r:id="rId38"/>
      <p:boldItalic r:id="rId39"/>
    </p:embeddedFont>
    <p:embeddedFont>
      <p:font typeface="黑体" panose="02010609060101010101" charset="-122"/>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2"/>
            <p14:sldId id="443"/>
            <p14:sldId id="444"/>
            <p14:sldId id="445"/>
            <p14:sldId id="446"/>
            <p14:sldId id="447"/>
            <p14:sldId id="448"/>
            <p14:sldId id="449"/>
            <p14:sldId id="450"/>
            <p14:sldId id="452"/>
            <p14:sldId id="440"/>
            <p14:sldId id="470"/>
            <p14:sldId id="472"/>
            <p14:sldId id="473"/>
            <p14:sldId id="474"/>
            <p14:sldId id="471"/>
            <p14:sldId id="4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8.fntdata"/><Relationship Id="rId4" Type="http://schemas.openxmlformats.org/officeDocument/2006/relationships/notesMaster" Target="notesMasters/notesMaster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a:t>
            </a:r>
            <a:r>
              <a:rPr lang="zh-CN"/>
              <a:t>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Application）</a:t>
            </a:r>
          </a:p>
          <a:p/>
          <a:p>
            <a:r>
              <a:t>“单体架构”在整个软件架构演进的历史进程里，是统治历史最长的一种架构风格，但“单体”这个名称，却是在微服务开始流行之后才“事后追认”所形成的概念。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反倒是那些爱赶技术潮流却不顾需求现状的微服务吹捧者更像是个反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Application）</a:t>
            </a:r>
          </a:p>
          <a:p/>
          <a:p>
            <a:r>
              <a:t>“单体架构”在整个软件架构演进的历史进程里，是统治历史最长的一种架构风格，但“单体”这个名称，却是在微服务开始流行之后才“事后追认”所形成的概念。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反倒是那些爱赶技术潮流却不顾需求现状的微服务吹捧者更像是个反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a:t>
            </a:r>
            <a:r>
              <a:rPr lang="zh-CN" altLang="en-US"/>
              <a:t>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13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tags" Target="../tags/tag169.xml"/><Relationship Id="rId6" Type="http://schemas.openxmlformats.org/officeDocument/2006/relationships/image" Target="../media/image5.png"/><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16.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image" Target="../media/image6.jpeg"/><Relationship Id="rId13" Type="http://schemas.openxmlformats.org/officeDocument/2006/relationships/slideLayout" Target="../slideLayouts/slideLayout2.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17.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5" Type="http://schemas.openxmlformats.org/officeDocument/2006/relationships/slideLayout" Target="../slideLayouts/slideLayout2.xml"/><Relationship Id="rId14" Type="http://schemas.openxmlformats.org/officeDocument/2006/relationships/tags" Target="../tags/tag194.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tags" Target="../tags/tag181.xml"/></Relationships>
</file>

<file path=ppt/slides/_rels/slide18.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1" Type="http://schemas.openxmlformats.org/officeDocument/2006/relationships/slideLayout" Target="../slideLayouts/slideLayout2.xml"/><Relationship Id="rId10" Type="http://schemas.openxmlformats.org/officeDocument/2006/relationships/tags" Target="../tags/tag204.xml"/><Relationship Id="rId1" Type="http://schemas.openxmlformats.org/officeDocument/2006/relationships/tags" Target="../tags/tag195.xml"/></Relationships>
</file>

<file path=ppt/slides/_rels/slide19.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0" Type="http://schemas.openxmlformats.org/officeDocument/2006/relationships/slideLayout" Target="../slideLayouts/slideLayout2.xml"/><Relationship Id="rId3" Type="http://schemas.openxmlformats.org/officeDocument/2006/relationships/tags" Target="../tags/tag207.xml"/><Relationship Id="rId29" Type="http://schemas.openxmlformats.org/officeDocument/2006/relationships/tags" Target="../tags/tag221.xml"/><Relationship Id="rId28" Type="http://schemas.openxmlformats.org/officeDocument/2006/relationships/image" Target="../media/image4.svg"/><Relationship Id="rId27" Type="http://schemas.openxmlformats.org/officeDocument/2006/relationships/image" Target="../media/image14.png"/><Relationship Id="rId26" Type="http://schemas.openxmlformats.org/officeDocument/2006/relationships/image" Target="../media/image3.svg"/><Relationship Id="rId25" Type="http://schemas.openxmlformats.org/officeDocument/2006/relationships/image" Target="../media/image13.png"/><Relationship Id="rId24" Type="http://schemas.openxmlformats.org/officeDocument/2006/relationships/image" Target="../media/image2.svg"/><Relationship Id="rId23" Type="http://schemas.openxmlformats.org/officeDocument/2006/relationships/image" Target="../media/image12.png"/><Relationship Id="rId22" Type="http://schemas.openxmlformats.org/officeDocument/2006/relationships/image" Target="../media/image1.svg"/><Relationship Id="rId21" Type="http://schemas.openxmlformats.org/officeDocument/2006/relationships/image" Target="../media/image11.png"/><Relationship Id="rId20" Type="http://schemas.openxmlformats.org/officeDocument/2006/relationships/image" Target="../media/image10.jpeg"/><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9.jpeg"/><Relationship Id="rId17" Type="http://schemas.openxmlformats.org/officeDocument/2006/relationships/tags" Target="../tags/tag219.xml"/><Relationship Id="rId16" Type="http://schemas.openxmlformats.org/officeDocument/2006/relationships/image" Target="../media/image8.jpeg"/><Relationship Id="rId15" Type="http://schemas.openxmlformats.org/officeDocument/2006/relationships/tags" Target="../tags/tag218.xml"/><Relationship Id="rId14" Type="http://schemas.openxmlformats.org/officeDocument/2006/relationships/image" Target="../media/image7.jpeg"/><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7" Type="http://schemas.openxmlformats.org/officeDocument/2006/relationships/slideLayout" Target="../slideLayouts/slideLayout2.xml"/><Relationship Id="rId26" Type="http://schemas.openxmlformats.org/officeDocument/2006/relationships/tags" Target="../tags/tag239.xml"/><Relationship Id="rId25" Type="http://schemas.openxmlformats.org/officeDocument/2006/relationships/image" Target="../media/image8.svg"/><Relationship Id="rId24" Type="http://schemas.openxmlformats.org/officeDocument/2006/relationships/image" Target="../media/image18.png"/><Relationship Id="rId23" Type="http://schemas.openxmlformats.org/officeDocument/2006/relationships/image" Target="../media/image7.svg"/><Relationship Id="rId22" Type="http://schemas.openxmlformats.org/officeDocument/2006/relationships/image" Target="../media/image17.png"/><Relationship Id="rId21" Type="http://schemas.openxmlformats.org/officeDocument/2006/relationships/image" Target="../media/image6.svg"/><Relationship Id="rId20" Type="http://schemas.openxmlformats.org/officeDocument/2006/relationships/image" Target="../media/image16.png"/><Relationship Id="rId2" Type="http://schemas.openxmlformats.org/officeDocument/2006/relationships/tags" Target="../tags/tag223.xml"/><Relationship Id="rId19" Type="http://schemas.openxmlformats.org/officeDocument/2006/relationships/image" Target="../media/image5.svg"/><Relationship Id="rId18" Type="http://schemas.openxmlformats.org/officeDocument/2006/relationships/image" Target="../media/image15.png"/><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2.xml"/></Relationships>
</file>

<file path=ppt/slides/_rels/slide21.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1" Type="http://schemas.openxmlformats.org/officeDocument/2006/relationships/slideLayout" Target="../slideLayouts/slideLayout2.xml"/><Relationship Id="rId10" Type="http://schemas.openxmlformats.org/officeDocument/2006/relationships/tags" Target="../tags/tag249.xml"/><Relationship Id="rId1" Type="http://schemas.openxmlformats.org/officeDocument/2006/relationships/tags" Target="../tags/tag240.xml"/></Relationships>
</file>

<file path=ppt/slides/_rels/slide22.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image" Target="../media/image19.jpeg"/><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6" Type="http://schemas.openxmlformats.org/officeDocument/2006/relationships/notesSlide" Target="../notesSlides/notesSlide14.xml"/><Relationship Id="rId15" Type="http://schemas.openxmlformats.org/officeDocument/2006/relationships/slideLayout" Target="../slideLayouts/slideLayout2.xml"/><Relationship Id="rId14" Type="http://schemas.openxmlformats.org/officeDocument/2006/relationships/tags" Target="../tags/tag260.xml"/><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50.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105.xm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3268345" cy="39878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12factor</a:t>
            </a:r>
            <a:r>
              <a:rPr lang="zh-CN" altLang="en-US" sz="1000">
                <a:sym typeface="+mn-ea"/>
              </a:rPr>
              <a:t>：https://www.12factor.net/</a:t>
            </a:r>
            <a:endParaRPr lang="zh-CN" altLang="en-US" sz="1000">
              <a:sym typeface="+mn-ea"/>
            </a:endParaRPr>
          </a:p>
          <a:p>
            <a:pPr lvl="0" algn="l">
              <a:buClrTx/>
              <a:buSzTx/>
              <a:buFontTx/>
            </a:pP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4"/>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Richard P. Gabriel，The Rise of 'Worse is Better'，1991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Kyle Brown，IBM Fellow，Beyond Buzzwords: A Brief History of Microservices Patterns，2016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2306955"/>
          </a:xfrm>
          <a:prstGeom prst="rect">
            <a:avLst/>
          </a:prstGeom>
          <a:noFill/>
        </p:spPr>
        <p:txBody>
          <a:bodyPr wrap="square" rtlCol="0">
            <a:spAutoFit/>
          </a:bodyPr>
          <a:p>
            <a:r>
              <a:rPr lang="zh-CN" altLang="en-US" sz="1600"/>
              <a:t>实际生产环境里有哪个大型的现代信息系统是完全不分层的</a:t>
            </a:r>
            <a:endParaRPr lang="zh-CN" altLang="en-US" sz="1600"/>
          </a:p>
          <a:p>
            <a:r>
              <a:rPr lang="zh-CN" altLang="en-US" sz="1600"/>
              <a:t>从这点看，</a:t>
            </a:r>
            <a:r>
              <a:rPr lang="zh-CN" altLang="en-US" sz="1600"/>
              <a:t>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但在大型系统中的缺点：</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0" y="0"/>
            <a:ext cx="1736090"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研究方法与思路</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2920" y="2024"/>
              <a:ext cx="1910"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2571" y="2889"/>
              <a:ext cx="11141"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2871" y="4292"/>
              <a:ext cx="200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2" name="文本框 1"/>
            <p:cNvSpPr txBox="1"/>
            <p:nvPr>
              <p:custDataLst>
                <p:tags r:id="rId8"/>
              </p:custDataLst>
            </p:nvPr>
          </p:nvSpPr>
          <p:spPr>
            <a:xfrm>
              <a:off x="2571" y="5046"/>
              <a:ext cx="10702" cy="1016"/>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2881" y="6446"/>
              <a:ext cx="198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2571" y="7194"/>
              <a:ext cx="10953"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11"/>
            </p:custDataLst>
          </p:nvPr>
        </p:nvSpPr>
        <p:spPr>
          <a:xfrm>
            <a:off x="5150803" y="5732780"/>
            <a:ext cx="1678940" cy="521970"/>
          </a:xfrm>
          <a:prstGeom prst="rect">
            <a:avLst/>
          </a:prstGeom>
          <a:noFill/>
          <a:effectLst/>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研究方法</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研究方法与思路</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研究成果与建议</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3" name="文本框 22"/>
          <p:cNvSpPr txBox="1"/>
          <p:nvPr>
            <p:custDataLst>
              <p:tags r:id="rId7"/>
            </p:custDataLst>
          </p:nvPr>
        </p:nvSpPr>
        <p:spPr>
          <a:xfrm>
            <a:off x="4368165" y="4004945"/>
            <a:ext cx="4879340"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results and recommendations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9"/>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如何建模服务/分解单块系统</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研究总结与致谢</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7" name="文本框 26"/>
          <p:cNvSpPr txBox="1"/>
          <p:nvPr>
            <p:custDataLst>
              <p:tags r:id="rId8"/>
            </p:custDataLst>
          </p:nvPr>
        </p:nvSpPr>
        <p:spPr>
          <a:xfrm>
            <a:off x="4570095" y="4005580"/>
            <a:ext cx="477393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Study summary and acknowledgments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3691" cy="332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6816090" y="6381115"/>
            <a:ext cx="4129405" cy="245110"/>
          </a:xfrm>
          <a:prstGeom prst="rect">
            <a:avLst/>
          </a:prstGeom>
          <a:noFill/>
        </p:spPr>
        <p:txBody>
          <a:bodyPr wrap="none" rtlCol="0">
            <a:spAutoFit/>
          </a:bodyPr>
          <a:p>
            <a:pPr algn="l"/>
            <a:r>
              <a:rPr lang="zh-CN" altLang="en-US" sz="1000"/>
              <a:t>图片来自：https://max.book118.com/html/2017/0611/113636072.shtm</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BEAUTIFY_FLAG" val="#wm#"/>
  <p:tag name="KSO_WM_TEMPLATE_CATEGORY" val="custom"/>
  <p:tag name="KSO_WM_TEMPLATE_INDEX" val="2020508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5081"/>
</p:tagLst>
</file>

<file path=ppt/tags/tag18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9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BEAUTIFY_FLAG" val="#wm#"/>
  <p:tag name="KSO_WM_TEMPLATE_CATEGORY" val="custom"/>
  <p:tag name="KSO_WM_TEMPLATE_INDEX" val="20205081"/>
</p:tagLst>
</file>

<file path=ppt/tags/tag20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1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1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21.xml><?xml version="1.0" encoding="utf-8"?>
<p:tagLst xmlns:p="http://schemas.openxmlformats.org/presentationml/2006/main">
  <p:tag name="KSO_WM_BEAUTIFY_FLAG" val="#wm#"/>
  <p:tag name="KSO_WM_TEMPLATE_CATEGORY" val="custom"/>
  <p:tag name="KSO_WM_TEMPLATE_INDEX" val="20205081"/>
</p:tagLst>
</file>

<file path=ppt/tags/tag22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4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66.xml><?xml version="1.0" encoding="utf-8"?>
<p:tagLst xmlns:p="http://schemas.openxmlformats.org/presentationml/2006/main">
  <p:tag name="KSO_WM_BEAUTIFY_FLAG" val="#wm#"/>
  <p:tag name="KSO_WM_TEMPLATE_CATEGORY" val="custom"/>
  <p:tag name="KSO_WM_TEMPLATE_INDEX" val="20205081"/>
</p:tagLst>
</file>

<file path=ppt/tags/tag2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4250</Words>
  <Application>WPS 演示</Application>
  <PresentationFormat>宽屏</PresentationFormat>
  <Paragraphs>376</Paragraphs>
  <Slides>25</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192</cp:revision>
  <dcterms:created xsi:type="dcterms:W3CDTF">2019-06-19T02:08:00Z</dcterms:created>
  <dcterms:modified xsi:type="dcterms:W3CDTF">2023-05-12T01:35:56Z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